
<file path=[Content_Types].xml><?xml version="1.0" encoding="utf-8"?>
<Types xmlns="http://schemas.openxmlformats.org/package/2006/content-types"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506" r:id="rId4"/>
    <p:sldMasterId id="2147493520" r:id="rId5"/>
    <p:sldMasterId id="2147493522" r:id="rId6"/>
    <p:sldMasterId id="2147493526" r:id="rId7"/>
  </p:sldMasterIdLst>
  <p:notesMasterIdLst>
    <p:notesMasterId r:id="rId21"/>
  </p:notesMasterIdLst>
  <p:handoutMasterIdLst>
    <p:handoutMasterId r:id="rId22"/>
  </p:handoutMasterIdLst>
  <p:sldIdLst>
    <p:sldId id="533" r:id="rId8"/>
    <p:sldId id="532" r:id="rId9"/>
    <p:sldId id="606" r:id="rId10"/>
    <p:sldId id="607" r:id="rId11"/>
    <p:sldId id="635" r:id="rId12"/>
    <p:sldId id="636" r:id="rId13"/>
    <p:sldId id="632" r:id="rId14"/>
    <p:sldId id="615" r:id="rId15"/>
    <p:sldId id="637" r:id="rId16"/>
    <p:sldId id="638" r:id="rId17"/>
    <p:sldId id="639" r:id="rId18"/>
    <p:sldId id="640" r:id="rId19"/>
    <p:sldId id="629" r:id="rId20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85E"/>
    <a:srgbClr val="005386"/>
    <a:srgbClr val="92D050"/>
    <a:srgbClr val="72BFC5"/>
    <a:srgbClr val="333399"/>
    <a:srgbClr val="55BAB7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69" autoAdjust="0"/>
    <p:restoredTop sz="98693" autoAdjust="0"/>
  </p:normalViewPr>
  <p:slideViewPr>
    <p:cSldViewPr snapToGrid="0" snapToObjects="1">
      <p:cViewPr varScale="1">
        <p:scale>
          <a:sx n="74" d="100"/>
          <a:sy n="74" d="100"/>
        </p:scale>
        <p:origin x="1404" y="72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5490"/>
    </p:cViewPr>
  </p:sorterViewPr>
  <p:notesViewPr>
    <p:cSldViewPr snapToGrid="0" snapToObjects="1" showGuides="1">
      <p:cViewPr varScale="1">
        <p:scale>
          <a:sx n="87" d="100"/>
          <a:sy n="87" d="100"/>
        </p:scale>
        <p:origin x="-1776" y="-78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presProps" Target="pres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DE495-51AC-4723-A7B4-B1B58AAC8C5A}" type="datetimeFigureOut">
              <a:rPr lang="en-US" smtClean="0"/>
              <a:t>3/29/2017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0D1E90-E9C6-42A2-8EB7-24DAC221A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787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DF52B9-7E6C-4146-83FC-76B5AB271E46}" type="datetimeFigureOut">
              <a:rPr lang="en-US" smtClean="0"/>
              <a:t>3/29/2017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7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B3D22-F502-4A52-A06E-717BD3D70E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13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69032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52109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64981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40475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25578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84087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87832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45088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71BF0-B9A6-4991-87A3-688B7968C5A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BFC47-BF17-4BA7-843B-CCEA56A62E9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1068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71BF0-B9A6-4991-87A3-688B7968C5A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BFC47-BF17-4BA7-843B-CCEA56A62E9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33734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71BF0-B9A6-4991-87A3-688B7968C5A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BFC47-BF17-4BA7-843B-CCEA56A62E9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67855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51024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09460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50223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59653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40103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74287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8401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71BF0-B9A6-4991-87A3-688B7968C5A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BFC47-BF17-4BA7-843B-CCEA56A62E9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12975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71BF0-B9A6-4991-87A3-688B7968C5A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BFC47-BF17-4BA7-843B-CCEA56A62E9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43241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71BF0-B9A6-4991-87A3-688B7968C5A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BFC47-BF17-4BA7-843B-CCEA56A62E9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41604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71BF0-B9A6-4991-87A3-688B7968C5A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BFC47-BF17-4BA7-843B-CCEA56A62E9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51085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71BF0-B9A6-4991-87A3-688B7968C5A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BFC47-BF17-4BA7-843B-CCEA56A62E9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61678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71BF0-B9A6-4991-87A3-688B7968C5A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BFC47-BF17-4BA7-843B-CCEA56A62E9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2039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71BF0-B9A6-4991-87A3-688B7968C5A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BFC47-BF17-4BA7-843B-CCEA56A62E9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8553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71BF0-B9A6-4991-87A3-688B7968C5A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BFC47-BF17-4BA7-843B-CCEA56A62E9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550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.pn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2.png"/><Relationship Id="rId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9671BF0-B9A6-4991-87A3-688B7968C5A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3/29/2017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B41BFC47-BF17-4BA7-843B-CCEA56A62E9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3253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507" r:id="rId1"/>
    <p:sldLayoutId id="2147493508" r:id="rId2"/>
    <p:sldLayoutId id="2147493509" r:id="rId3"/>
    <p:sldLayoutId id="2147493510" r:id="rId4"/>
    <p:sldLayoutId id="2147493511" r:id="rId5"/>
    <p:sldLayoutId id="2147493512" r:id="rId6"/>
    <p:sldLayoutId id="2147493513" r:id="rId7"/>
    <p:sldLayoutId id="2147493514" r:id="rId8"/>
    <p:sldLayoutId id="2147493515" r:id="rId9"/>
    <p:sldLayoutId id="2147493516" r:id="rId10"/>
    <p:sldLayoutId id="214749351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srgbClr val="FFFFFF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59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521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sz="1000" b="1" dirty="0" smtClean="0">
                <a:solidFill>
                  <a:srgbClr val="5B6770"/>
                </a:solidFill>
              </a:rPr>
              <a:t>PUBLIC</a:t>
            </a:r>
            <a:endParaRPr lang="en-US" sz="1000" b="1" dirty="0">
              <a:solidFill>
                <a:srgbClr val="5B6770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9643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523" r:id="rId1"/>
    <p:sldLayoutId id="2147493524" r:id="rId2"/>
    <p:sldLayoutId id="2147493525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sz="1000" b="1" dirty="0" smtClean="0">
                <a:solidFill>
                  <a:srgbClr val="5B6770"/>
                </a:solidFill>
              </a:rPr>
              <a:t>PUBLIC</a:t>
            </a:r>
            <a:endParaRPr lang="en-US" sz="1000" b="1" dirty="0">
              <a:solidFill>
                <a:srgbClr val="5B6770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8503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527" r:id="rId1"/>
    <p:sldLayoutId id="2147493528" r:id="rId2"/>
    <p:sldLayoutId id="2147493529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gridinfo/load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733800" y="1036320"/>
            <a:ext cx="530469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3600" b="1" kern="0" dirty="0" smtClean="0">
                <a:solidFill>
                  <a:prstClr val="black"/>
                </a:solidFill>
              </a:rPr>
              <a:t>Virtual Weather Zones Overview</a:t>
            </a:r>
            <a:endParaRPr lang="en-US" sz="3600" b="1" kern="0" dirty="0">
              <a:solidFill>
                <a:prstClr val="black"/>
              </a:solidFill>
            </a:endParaRPr>
          </a:p>
          <a:p>
            <a:pPr>
              <a:defRPr/>
            </a:pPr>
            <a:endParaRPr lang="en-US" sz="3600" b="1" kern="0" dirty="0">
              <a:solidFill>
                <a:prstClr val="black"/>
              </a:solidFill>
            </a:endParaRPr>
          </a:p>
          <a:p>
            <a:pPr>
              <a:defRPr/>
            </a:pPr>
            <a:endParaRPr lang="en-US" sz="2000" b="1" kern="0" dirty="0">
              <a:solidFill>
                <a:prstClr val="black"/>
              </a:solidFill>
            </a:endParaRPr>
          </a:p>
          <a:p>
            <a:pPr>
              <a:defRPr/>
            </a:pPr>
            <a:endParaRPr lang="en-US" sz="2000" b="1" kern="0" dirty="0">
              <a:solidFill>
                <a:prstClr val="black"/>
              </a:solidFill>
            </a:endParaRPr>
          </a:p>
          <a:p>
            <a:pPr>
              <a:defRPr/>
            </a:pPr>
            <a:r>
              <a:rPr lang="en-US" sz="2400" i="1" kern="0" dirty="0" smtClean="0">
                <a:solidFill>
                  <a:prstClr val="black"/>
                </a:solidFill>
              </a:rPr>
              <a:t>Nikki McKenna</a:t>
            </a:r>
            <a:endParaRPr lang="en-US" sz="2000" kern="0" dirty="0">
              <a:solidFill>
                <a:prstClr val="black"/>
              </a:solidFill>
            </a:endParaRPr>
          </a:p>
          <a:p>
            <a:pPr>
              <a:defRPr/>
            </a:pPr>
            <a:r>
              <a:rPr lang="en-US" sz="2000" kern="0" dirty="0" smtClean="0">
                <a:solidFill>
                  <a:prstClr val="black"/>
                </a:solidFill>
              </a:rPr>
              <a:t>Load </a:t>
            </a:r>
            <a:r>
              <a:rPr lang="en-US" sz="2000" kern="0" dirty="0">
                <a:solidFill>
                  <a:prstClr val="black"/>
                </a:solidFill>
              </a:rPr>
              <a:t>Forecasting &amp; Analysis</a:t>
            </a:r>
          </a:p>
          <a:p>
            <a:pPr>
              <a:defRPr/>
            </a:pPr>
            <a:endParaRPr lang="en-US" sz="2000" kern="0" dirty="0" smtClean="0">
              <a:solidFill>
                <a:prstClr val="black"/>
              </a:solidFill>
            </a:endParaRPr>
          </a:p>
          <a:p>
            <a:pPr>
              <a:defRPr/>
            </a:pPr>
            <a:endParaRPr lang="en-US" sz="2000" kern="0" dirty="0">
              <a:solidFill>
                <a:prstClr val="black"/>
              </a:solidFill>
            </a:endParaRPr>
          </a:p>
          <a:p>
            <a:pPr>
              <a:defRPr/>
            </a:pPr>
            <a:endParaRPr lang="en-US" sz="2000" kern="0" dirty="0" smtClean="0">
              <a:solidFill>
                <a:prstClr val="black"/>
              </a:solidFill>
            </a:endParaRPr>
          </a:p>
          <a:p>
            <a:pPr>
              <a:defRPr/>
            </a:pPr>
            <a:endParaRPr lang="en-US" sz="2000" kern="0" dirty="0">
              <a:solidFill>
                <a:prstClr val="black"/>
              </a:solidFill>
            </a:endParaRPr>
          </a:p>
          <a:p>
            <a:pPr>
              <a:defRPr/>
            </a:pPr>
            <a:r>
              <a:rPr lang="en-US" sz="2000" kern="0" dirty="0" smtClean="0">
                <a:solidFill>
                  <a:prstClr val="black"/>
                </a:solidFill>
              </a:rPr>
              <a:t>WMS/ROS</a:t>
            </a:r>
            <a:endParaRPr lang="en-US" sz="2000" kern="0" dirty="0">
              <a:solidFill>
                <a:prstClr val="black"/>
              </a:solidFill>
            </a:endParaRPr>
          </a:p>
          <a:p>
            <a:pPr>
              <a:defRPr/>
            </a:pPr>
            <a:r>
              <a:rPr lang="en-US" sz="2000" kern="0" dirty="0" smtClean="0">
                <a:solidFill>
                  <a:prstClr val="black"/>
                </a:solidFill>
              </a:rPr>
              <a:t>April 5&amp;6, 2017</a:t>
            </a:r>
            <a:endParaRPr lang="en-US" sz="2000" kern="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640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Fundamentals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991004"/>
            <a:ext cx="8229600" cy="4777498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1430338" algn="l"/>
                <a:tab pos="5888038" algn="dec"/>
              </a:tabLst>
            </a:pPr>
            <a:r>
              <a:rPr lang="en-US" sz="2200" b="1" dirty="0" smtClean="0"/>
              <a:t>There will be no changes to the existing forecasted and actual load values for our 8 weather zones</a:t>
            </a:r>
          </a:p>
          <a:p>
            <a:pPr lvl="1">
              <a:tabLst>
                <a:tab pos="1430338" algn="l"/>
                <a:tab pos="5888038" algn="dec"/>
              </a:tabLst>
            </a:pPr>
            <a:r>
              <a:rPr lang="en-US" sz="1800" dirty="0" smtClean="0"/>
              <a:t>The South forecasted load values will not be reduced by the Valley forecasted load values (same is true for the actual load values)</a:t>
            </a:r>
          </a:p>
          <a:p>
            <a:pPr lvl="1">
              <a:tabLst>
                <a:tab pos="1430338" algn="l"/>
                <a:tab pos="5888038" algn="dec"/>
              </a:tabLst>
            </a:pPr>
            <a:r>
              <a:rPr lang="en-US" sz="1800" b="1" dirty="0" smtClean="0"/>
              <a:t>Reason:</a:t>
            </a:r>
            <a:r>
              <a:rPr lang="en-US" sz="1800" dirty="0" smtClean="0"/>
              <a:t> This minimizes any changes to processes that Market Participants are currently using to consume this data</a:t>
            </a:r>
          </a:p>
          <a:p>
            <a:pPr lvl="1">
              <a:tabLst>
                <a:tab pos="1430338" algn="l"/>
                <a:tab pos="5888038" algn="dec"/>
              </a:tabLst>
            </a:pPr>
            <a:r>
              <a:rPr lang="en-US" sz="1800" dirty="0" smtClean="0"/>
              <a:t>If you’re interested in the South forecast or actual load not including the Valley, you have the data to perform the calculation</a:t>
            </a:r>
          </a:p>
          <a:p>
            <a:pPr lvl="1">
              <a:tabLst>
                <a:tab pos="1430338" algn="l"/>
                <a:tab pos="5888038" algn="dec"/>
              </a:tabLst>
            </a:pPr>
            <a:endParaRPr lang="en-US" sz="1800" dirty="0"/>
          </a:p>
          <a:p>
            <a:pPr lvl="1">
              <a:tabLst>
                <a:tab pos="1430338" algn="l"/>
                <a:tab pos="5888038" algn="dec"/>
              </a:tabLst>
            </a:pPr>
            <a:r>
              <a:rPr lang="en-US" sz="1800" dirty="0"/>
              <a:t>This </a:t>
            </a:r>
            <a:r>
              <a:rPr lang="en-US" sz="1800" dirty="0" smtClean="0"/>
              <a:t>process would be used for </a:t>
            </a:r>
            <a:r>
              <a:rPr lang="en-US" sz="1800" dirty="0"/>
              <a:t>any future “virtual weather zones”</a:t>
            </a:r>
          </a:p>
          <a:p>
            <a:pPr lvl="1">
              <a:tabLst>
                <a:tab pos="1430338" algn="l"/>
                <a:tab pos="5888038" algn="dec"/>
              </a:tabLst>
            </a:pPr>
            <a:endParaRPr lang="en-US" sz="1800" dirty="0" smtClean="0"/>
          </a:p>
          <a:p>
            <a:pPr>
              <a:tabLst>
                <a:tab pos="1430338" algn="l"/>
                <a:tab pos="5888038" algn="dec"/>
              </a:tabLst>
            </a:pPr>
            <a:endParaRPr lang="en-US" sz="2200" b="1" dirty="0" smtClean="0"/>
          </a:p>
          <a:p>
            <a:pPr>
              <a:tabLst>
                <a:tab pos="1430338" algn="l"/>
                <a:tab pos="5888038" algn="dec"/>
              </a:tabLst>
            </a:pPr>
            <a:endParaRPr lang="en-US" sz="2200" b="1" dirty="0" smtClean="0"/>
          </a:p>
          <a:p>
            <a:pPr>
              <a:tabLst>
                <a:tab pos="5888038" algn="dec"/>
              </a:tabLst>
            </a:pPr>
            <a:endParaRPr lang="en-US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2170776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Possible solutions – Option 1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991004"/>
            <a:ext cx="8229600" cy="4777498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1430338" algn="l"/>
                <a:tab pos="5888038" algn="dec"/>
              </a:tabLst>
            </a:pPr>
            <a:r>
              <a:rPr lang="en-US" sz="2200" b="1" dirty="0" smtClean="0"/>
              <a:t>Add the Valley forecasted load values to the existing MTLF reports</a:t>
            </a:r>
          </a:p>
          <a:p>
            <a:pPr lvl="1">
              <a:tabLst>
                <a:tab pos="1430338" algn="l"/>
                <a:tab pos="5888038" algn="dec"/>
              </a:tabLst>
            </a:pPr>
            <a:r>
              <a:rPr lang="en-US" sz="1800" dirty="0" smtClean="0"/>
              <a:t>Seven-Day Load Forecast by </a:t>
            </a:r>
            <a:r>
              <a:rPr lang="en-US" sz="1800" dirty="0"/>
              <a:t>Weather zone </a:t>
            </a:r>
            <a:r>
              <a:rPr lang="en-US" sz="1800" dirty="0">
                <a:hlinkClick r:id="rId3"/>
              </a:rPr>
              <a:t>http://</a:t>
            </a:r>
            <a:r>
              <a:rPr lang="en-US" sz="1800" dirty="0" smtClean="0">
                <a:hlinkClick r:id="rId3"/>
              </a:rPr>
              <a:t>www.ercot.com/gridinfo/load</a:t>
            </a:r>
            <a:endParaRPr lang="en-US" sz="1800" dirty="0" smtClean="0"/>
          </a:p>
          <a:p>
            <a:pPr lvl="1">
              <a:tabLst>
                <a:tab pos="1430338" algn="l"/>
                <a:tab pos="5888038" algn="dec"/>
              </a:tabLst>
            </a:pPr>
            <a:endParaRPr lang="en-US" sz="1800" dirty="0" smtClean="0"/>
          </a:p>
          <a:p>
            <a:pPr lvl="1">
              <a:tabLst>
                <a:tab pos="1430338" algn="l"/>
                <a:tab pos="5888038" algn="dec"/>
              </a:tabLst>
            </a:pPr>
            <a:endParaRPr lang="en-US" sz="1800" dirty="0" smtClean="0"/>
          </a:p>
          <a:p>
            <a:pPr>
              <a:tabLst>
                <a:tab pos="1430338" algn="l"/>
                <a:tab pos="5888038" algn="dec"/>
              </a:tabLst>
            </a:pPr>
            <a:r>
              <a:rPr lang="en-US" sz="2200" b="1" dirty="0" smtClean="0"/>
              <a:t>Add the Valley actual load values to the existing Weather Zone load reports</a:t>
            </a:r>
          </a:p>
          <a:p>
            <a:pPr lvl="1">
              <a:tabLst>
                <a:tab pos="1430338" algn="l"/>
                <a:tab pos="5888038" algn="dec"/>
              </a:tabLst>
            </a:pPr>
            <a:r>
              <a:rPr lang="en-US" sz="1800" dirty="0" smtClean="0"/>
              <a:t>Actual Loads of Weather Zones Display </a:t>
            </a:r>
            <a:r>
              <a:rPr lang="en-US" sz="1800" dirty="0" smtClean="0">
                <a:hlinkClick r:id="rId3"/>
              </a:rPr>
              <a:t>http</a:t>
            </a:r>
            <a:r>
              <a:rPr lang="en-US" sz="1800" dirty="0">
                <a:hlinkClick r:id="rId3"/>
              </a:rPr>
              <a:t>://</a:t>
            </a:r>
            <a:r>
              <a:rPr lang="en-US" sz="1800" dirty="0" smtClean="0">
                <a:hlinkClick r:id="rId3"/>
              </a:rPr>
              <a:t>www.ercot.com/gridinfo/load</a:t>
            </a:r>
            <a:endParaRPr lang="en-US" sz="1800" dirty="0" smtClean="0"/>
          </a:p>
          <a:p>
            <a:pPr>
              <a:tabLst>
                <a:tab pos="1430338" algn="l"/>
                <a:tab pos="5888038" algn="dec"/>
              </a:tabLst>
            </a:pPr>
            <a:endParaRPr lang="en-US" sz="2200" b="1" dirty="0" smtClean="0"/>
          </a:p>
          <a:p>
            <a:pPr>
              <a:tabLst>
                <a:tab pos="1430338" algn="l"/>
                <a:tab pos="5888038" algn="dec"/>
              </a:tabLst>
            </a:pPr>
            <a:endParaRPr lang="en-US" sz="2200" b="1" dirty="0" smtClean="0"/>
          </a:p>
          <a:p>
            <a:pPr>
              <a:tabLst>
                <a:tab pos="5888038" algn="dec"/>
              </a:tabLst>
            </a:pPr>
            <a:endParaRPr lang="en-US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4174298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Possible solutions – Option 2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991004"/>
            <a:ext cx="8229600" cy="4777498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1430338" algn="l"/>
                <a:tab pos="5888038" algn="dec"/>
              </a:tabLst>
            </a:pPr>
            <a:r>
              <a:rPr lang="en-US" sz="2200" b="1" dirty="0" smtClean="0"/>
              <a:t>Provide the Valley forecasted load values and actual load values in a new report</a:t>
            </a:r>
          </a:p>
          <a:p>
            <a:pPr>
              <a:tabLst>
                <a:tab pos="1430338" algn="l"/>
                <a:tab pos="5888038" algn="dec"/>
              </a:tabLst>
            </a:pPr>
            <a:endParaRPr lang="en-US" sz="2200" b="1" dirty="0" smtClean="0"/>
          </a:p>
          <a:p>
            <a:pPr>
              <a:tabLst>
                <a:tab pos="1430338" algn="l"/>
                <a:tab pos="5888038" algn="dec"/>
              </a:tabLst>
            </a:pPr>
            <a:r>
              <a:rPr lang="en-US" sz="2200" b="1" dirty="0" smtClean="0"/>
              <a:t>Are there other options to consider?</a:t>
            </a:r>
          </a:p>
          <a:p>
            <a:pPr>
              <a:tabLst>
                <a:tab pos="5888038" algn="dec"/>
              </a:tabLst>
            </a:pPr>
            <a:endParaRPr lang="en-US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2105850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Picture 6" descr="C:\Documents and Settings\basaranh\Local Settings\Temporary Internet Files\Content.IE5\JIWL6VC7\MC900156053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2110154"/>
            <a:ext cx="2895600" cy="268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6635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 of Today’s Presentation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arenR"/>
              <a:tabLst>
                <a:tab pos="5888038" algn="dec"/>
              </a:tabLst>
            </a:pPr>
            <a:r>
              <a:rPr lang="en-US" sz="2200" b="1" dirty="0" smtClean="0"/>
              <a:t>History</a:t>
            </a:r>
          </a:p>
          <a:p>
            <a:pPr marL="457200" indent="-457200">
              <a:buFont typeface="+mj-lt"/>
              <a:buAutoNum type="arabicParenR"/>
              <a:tabLst>
                <a:tab pos="5888038" algn="dec"/>
              </a:tabLst>
            </a:pPr>
            <a:endParaRPr lang="en-US" sz="2200" b="1" dirty="0" smtClean="0"/>
          </a:p>
          <a:p>
            <a:pPr marL="457200" indent="-457200">
              <a:buFont typeface="+mj-lt"/>
              <a:buAutoNum type="arabicParenR"/>
              <a:tabLst>
                <a:tab pos="5888038" algn="dec"/>
              </a:tabLst>
            </a:pPr>
            <a:r>
              <a:rPr lang="en-US" sz="2200" b="1" dirty="0" smtClean="0"/>
              <a:t>Next Steps</a:t>
            </a:r>
            <a:endParaRPr lang="en-US" sz="2200" b="1" dirty="0"/>
          </a:p>
          <a:p>
            <a:pPr marL="457200" indent="-457200">
              <a:buFont typeface="+mj-lt"/>
              <a:buAutoNum type="arabicParenR"/>
              <a:tabLst>
                <a:tab pos="5888038" algn="dec"/>
              </a:tabLst>
            </a:pPr>
            <a:endParaRPr lang="en-US" sz="2200" b="1" dirty="0"/>
          </a:p>
          <a:p>
            <a:pPr marL="457200" indent="-457200">
              <a:buFont typeface="+mj-lt"/>
              <a:buAutoNum type="arabicParenR"/>
              <a:tabLst>
                <a:tab pos="5888038" algn="dec"/>
              </a:tabLst>
            </a:pPr>
            <a:r>
              <a:rPr lang="en-US" sz="2200" b="1" dirty="0" smtClean="0"/>
              <a:t>Questions</a:t>
            </a:r>
            <a:endParaRPr lang="en-US" sz="2000" b="1" dirty="0"/>
          </a:p>
          <a:p>
            <a:pPr>
              <a:tabLst>
                <a:tab pos="5888038" algn="dec"/>
              </a:tabLst>
            </a:pPr>
            <a:endParaRPr lang="en-US" sz="2000" b="1" dirty="0"/>
          </a:p>
          <a:p>
            <a:pPr>
              <a:tabLst>
                <a:tab pos="5888038" algn="dec"/>
              </a:tabLst>
            </a:pPr>
            <a:endParaRPr lang="en-US" sz="2000" b="1" dirty="0"/>
          </a:p>
          <a:p>
            <a:pPr>
              <a:tabLst>
                <a:tab pos="5888038" algn="dec"/>
              </a:tabLst>
            </a:pPr>
            <a:endParaRPr lang="en-US" sz="2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413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03813" y="2797752"/>
            <a:ext cx="3569278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prstClr val="white"/>
                </a:solidFill>
              </a:rPr>
              <a:t>History</a:t>
            </a:r>
          </a:p>
          <a:p>
            <a:pPr algn="ctr"/>
            <a:r>
              <a:rPr lang="en-US" sz="3200" dirty="0">
                <a:solidFill>
                  <a:prstClr val="white"/>
                </a:solidFill>
              </a:rPr>
              <a:t>f</a:t>
            </a:r>
            <a:r>
              <a:rPr lang="en-US" sz="3200" dirty="0" smtClean="0">
                <a:solidFill>
                  <a:prstClr val="white"/>
                </a:solidFill>
              </a:rPr>
              <a:t>rom COPS update to RMS 9/1/2015</a:t>
            </a:r>
          </a:p>
          <a:p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1131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Valley Load Forecast Options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991004"/>
            <a:ext cx="8229600" cy="4777498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spcBef>
                <a:spcPts val="400"/>
              </a:spcBef>
              <a:spcAft>
                <a:spcPts val="400"/>
              </a:spcAft>
              <a:buFontTx/>
              <a:buNone/>
            </a:pPr>
            <a:r>
              <a:rPr lang="en-US" altLang="en-US" sz="2200" dirty="0" smtClean="0"/>
              <a:t>ERCOT </a:t>
            </a:r>
            <a:r>
              <a:rPr lang="en-US" altLang="en-US" sz="2200" dirty="0"/>
              <a:t>staff determined a need for independent modeling of the Valley to facilitate more accurate load forecasting and address operational needs.</a:t>
            </a:r>
          </a:p>
          <a:p>
            <a:pPr marL="114300" indent="0">
              <a:spcBef>
                <a:spcPts val="400"/>
              </a:spcBef>
              <a:spcAft>
                <a:spcPts val="400"/>
              </a:spcAft>
              <a:buFontTx/>
              <a:buNone/>
            </a:pPr>
            <a:endParaRPr lang="en-US" altLang="en-US" sz="2200" dirty="0"/>
          </a:p>
          <a:p>
            <a:pPr marL="114300" indent="0">
              <a:spcBef>
                <a:spcPts val="400"/>
              </a:spcBef>
              <a:spcAft>
                <a:spcPts val="400"/>
              </a:spcAft>
              <a:buFontTx/>
              <a:buNone/>
            </a:pPr>
            <a:r>
              <a:rPr lang="en-US" altLang="en-US" sz="2200" dirty="0"/>
              <a:t>A supplemental Valley load forecast was created to meet immediate operational needs, e.g. Outage analysis.</a:t>
            </a:r>
          </a:p>
          <a:p>
            <a:pPr marL="114300" indent="0">
              <a:spcBef>
                <a:spcPts val="400"/>
              </a:spcBef>
              <a:spcAft>
                <a:spcPts val="400"/>
              </a:spcAft>
              <a:buFontTx/>
              <a:buNone/>
            </a:pPr>
            <a:endParaRPr lang="en-US" altLang="en-US" sz="2200" dirty="0"/>
          </a:p>
          <a:p>
            <a:pPr marL="114300" indent="0">
              <a:spcBef>
                <a:spcPts val="400"/>
              </a:spcBef>
              <a:spcAft>
                <a:spcPts val="400"/>
              </a:spcAft>
              <a:buFontTx/>
              <a:buNone/>
            </a:pPr>
            <a:r>
              <a:rPr lang="en-US" altLang="en-US" sz="2200" dirty="0"/>
              <a:t>For transparency, ERCOT staff is looking at providing the supplemental Valley load forecast data to Market Participants.  The initial thought was to add a new Valley Weather Zone, because load forecasts are created by Weather Zone, however there is an alternative</a:t>
            </a:r>
            <a:r>
              <a:rPr lang="en-US" altLang="en-US" sz="2200" dirty="0" smtClean="0"/>
              <a:t>.</a:t>
            </a:r>
            <a:endParaRPr lang="en-US" altLang="en-US" sz="2200" dirty="0"/>
          </a:p>
        </p:txBody>
      </p:sp>
    </p:spTree>
    <p:extLst>
      <p:ext uri="{BB962C8B-B14F-4D97-AF65-F5344CB8AC3E}">
        <p14:creationId xmlns:p14="http://schemas.microsoft.com/office/powerpoint/2010/main" val="1469768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Valley Load Forecast Options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991004"/>
            <a:ext cx="8229600" cy="4777498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spcBef>
                <a:spcPts val="400"/>
              </a:spcBef>
              <a:spcAft>
                <a:spcPts val="400"/>
              </a:spcAft>
              <a:buFontTx/>
              <a:buNone/>
              <a:defRPr/>
            </a:pPr>
            <a:r>
              <a:rPr lang="en-US" altLang="en-US" sz="2200" b="1" dirty="0"/>
              <a:t>Option1: Create new Valley Weather Zone</a:t>
            </a:r>
          </a:p>
          <a:p>
            <a:pPr marL="114300" indent="0">
              <a:spcBef>
                <a:spcPts val="400"/>
              </a:spcBef>
              <a:spcAft>
                <a:spcPts val="400"/>
              </a:spcAft>
              <a:buFontTx/>
              <a:buNone/>
              <a:defRPr/>
            </a:pPr>
            <a:endParaRPr lang="en-US" altLang="en-US" sz="2000" b="1" dirty="0" smtClean="0"/>
          </a:p>
          <a:p>
            <a:pPr marL="114300" indent="0">
              <a:spcBef>
                <a:spcPts val="400"/>
              </a:spcBef>
              <a:spcAft>
                <a:spcPts val="400"/>
              </a:spcAft>
              <a:buFontTx/>
              <a:buNone/>
              <a:defRPr/>
            </a:pPr>
            <a:r>
              <a:rPr lang="en-US" altLang="en-US" sz="2000" b="1" dirty="0" smtClean="0"/>
              <a:t>Impacts</a:t>
            </a:r>
            <a:r>
              <a:rPr lang="en-US" altLang="en-US" sz="2000" b="1" dirty="0"/>
              <a:t>:</a:t>
            </a:r>
          </a:p>
          <a:p>
            <a:pPr marL="457200">
              <a:spcBef>
                <a:spcPts val="400"/>
              </a:spcBef>
              <a:spcAft>
                <a:spcPts val="400"/>
              </a:spcAft>
              <a:defRPr/>
            </a:pPr>
            <a:r>
              <a:rPr lang="en-US" altLang="en-US" sz="2000" b="1" dirty="0"/>
              <a:t>Processes and System </a:t>
            </a:r>
            <a:r>
              <a:rPr lang="en-US" altLang="en-US" sz="2000" b="1" dirty="0" smtClean="0"/>
              <a:t>modifications</a:t>
            </a:r>
          </a:p>
          <a:p>
            <a:pPr lvl="1">
              <a:tabLst>
                <a:tab pos="5888038" algn="dec"/>
              </a:tabLst>
            </a:pPr>
            <a:r>
              <a:rPr lang="en-US" altLang="en-US" sz="2000" dirty="0" smtClean="0"/>
              <a:t>ERCOT</a:t>
            </a:r>
            <a:r>
              <a:rPr lang="en-US" altLang="en-US" sz="2000" dirty="0"/>
              <a:t>, TDSPs, and </a:t>
            </a:r>
            <a:r>
              <a:rPr lang="en-US" altLang="en-US" sz="2000" dirty="0" smtClean="0"/>
              <a:t>CRs</a:t>
            </a:r>
          </a:p>
          <a:p>
            <a:pPr lvl="1">
              <a:tabLst>
                <a:tab pos="5888038" algn="dec"/>
              </a:tabLst>
            </a:pPr>
            <a:r>
              <a:rPr lang="en-US" altLang="en-US" sz="2000" dirty="0" smtClean="0"/>
              <a:t>ERCOT </a:t>
            </a:r>
            <a:r>
              <a:rPr lang="en-US" altLang="en-US" sz="2000" dirty="0"/>
              <a:t>Systems: LFC, STNET, CIM Importer, State Estimator, Short Term Load Forecast, </a:t>
            </a:r>
            <a:r>
              <a:rPr lang="en-US" altLang="en-US" sz="2000" dirty="0" smtClean="0"/>
              <a:t>Mid Term Load Forecast</a:t>
            </a:r>
          </a:p>
          <a:p>
            <a:pPr lvl="1">
              <a:tabLst>
                <a:tab pos="5888038" algn="dec"/>
              </a:tabLst>
            </a:pPr>
            <a:r>
              <a:rPr lang="en-US" altLang="en-US" sz="2000" dirty="0" smtClean="0"/>
              <a:t>Retail Operations</a:t>
            </a:r>
          </a:p>
          <a:p>
            <a:pPr lvl="1">
              <a:tabLst>
                <a:tab pos="5888038" algn="dec"/>
              </a:tabLst>
            </a:pPr>
            <a:r>
              <a:rPr lang="en-US" altLang="en-US" sz="2000" dirty="0" smtClean="0"/>
              <a:t>Settlements</a:t>
            </a:r>
          </a:p>
          <a:p>
            <a:pPr lvl="1">
              <a:tabLst>
                <a:tab pos="5888038" algn="dec"/>
              </a:tabLst>
            </a:pPr>
            <a:endParaRPr lang="en-US" altLang="en-US" sz="2000" dirty="0" smtClean="0"/>
          </a:p>
          <a:p>
            <a:pPr>
              <a:tabLst>
                <a:tab pos="5888038" algn="dec"/>
              </a:tabLst>
            </a:pPr>
            <a:r>
              <a:rPr lang="en-US" altLang="en-US" sz="2000" b="1" dirty="0" smtClean="0"/>
              <a:t>Workforce Management</a:t>
            </a:r>
          </a:p>
          <a:p>
            <a:pPr lvl="1">
              <a:tabLst>
                <a:tab pos="5888038" algn="dec"/>
              </a:tabLst>
            </a:pPr>
            <a:r>
              <a:rPr lang="en-US" altLang="en-US" sz="2000" dirty="0" smtClean="0"/>
              <a:t>814 </a:t>
            </a:r>
            <a:r>
              <a:rPr lang="en-US" altLang="en-US" sz="2000" dirty="0"/>
              <a:t>Transactions to update customer </a:t>
            </a:r>
            <a:r>
              <a:rPr lang="en-US" altLang="en-US" sz="2000" dirty="0" smtClean="0"/>
              <a:t>information</a:t>
            </a:r>
          </a:p>
          <a:p>
            <a:pPr lvl="2">
              <a:tabLst>
                <a:tab pos="5888038" algn="dec"/>
              </a:tabLst>
            </a:pPr>
            <a:r>
              <a:rPr lang="en-US" altLang="en-US" sz="1600" dirty="0" smtClean="0"/>
              <a:t>Depending </a:t>
            </a:r>
            <a:r>
              <a:rPr lang="en-US" altLang="en-US" sz="1600" dirty="0"/>
              <a:t>on volume, will need to be in phases</a:t>
            </a:r>
          </a:p>
        </p:txBody>
      </p:sp>
    </p:spTree>
    <p:extLst>
      <p:ext uri="{BB962C8B-B14F-4D97-AF65-F5344CB8AC3E}">
        <p14:creationId xmlns:p14="http://schemas.microsoft.com/office/powerpoint/2010/main" val="1145211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Valley Load Forecast Options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991004"/>
            <a:ext cx="8229600" cy="4777498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spcBef>
                <a:spcPts val="400"/>
              </a:spcBef>
              <a:spcAft>
                <a:spcPts val="400"/>
              </a:spcAft>
              <a:buFontTx/>
              <a:buNone/>
              <a:defRPr/>
            </a:pPr>
            <a:r>
              <a:rPr lang="en-US" altLang="en-US" sz="2200" b="1" dirty="0"/>
              <a:t>Option 2: Carve out Valley area for modeling and load forecasting purposes only (</a:t>
            </a:r>
            <a:r>
              <a:rPr lang="en-US" altLang="en-US" sz="2200" b="1" dirty="0">
                <a:solidFill>
                  <a:srgbClr val="C00000"/>
                </a:solidFill>
              </a:rPr>
              <a:t>Virtual Weather Zone</a:t>
            </a:r>
            <a:r>
              <a:rPr lang="en-US" altLang="en-US" sz="2200" b="1" dirty="0" smtClean="0"/>
              <a:t>)</a:t>
            </a:r>
          </a:p>
          <a:p>
            <a:pPr marL="45720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2000" b="1" dirty="0" smtClean="0"/>
              <a:t>If </a:t>
            </a:r>
            <a:r>
              <a:rPr lang="en-US" altLang="en-US" sz="2000" b="1" dirty="0"/>
              <a:t>no interest by </a:t>
            </a:r>
            <a:r>
              <a:rPr lang="en-US" altLang="en-US" sz="2000" b="1" dirty="0" smtClean="0"/>
              <a:t>Market Participants</a:t>
            </a:r>
            <a:r>
              <a:rPr lang="en-US" altLang="en-US" sz="2000" b="1" dirty="0"/>
              <a:t>, ERCOT will not provide Valley </a:t>
            </a:r>
            <a:r>
              <a:rPr lang="en-US" altLang="en-US" sz="2000" b="1" dirty="0" smtClean="0"/>
              <a:t>load forecast data</a:t>
            </a:r>
          </a:p>
          <a:p>
            <a:pPr lvl="1">
              <a:tabLst>
                <a:tab pos="5888038" algn="dec"/>
              </a:tabLst>
            </a:pPr>
            <a:r>
              <a:rPr lang="en-US" altLang="en-US" sz="2000" dirty="0" smtClean="0"/>
              <a:t>Impacts: None</a:t>
            </a:r>
          </a:p>
          <a:p>
            <a:pPr lvl="1">
              <a:tabLst>
                <a:tab pos="5888038" algn="dec"/>
              </a:tabLst>
            </a:pPr>
            <a:endParaRPr lang="en-US" altLang="en-US" sz="2000" dirty="0" smtClean="0"/>
          </a:p>
          <a:p>
            <a:pPr>
              <a:tabLst>
                <a:tab pos="5888038" algn="dec"/>
              </a:tabLst>
            </a:pPr>
            <a:r>
              <a:rPr lang="en-US" altLang="en-US" sz="2000" b="1" dirty="0"/>
              <a:t>If </a:t>
            </a:r>
            <a:r>
              <a:rPr lang="en-US" altLang="en-US" sz="2000" b="1" dirty="0" smtClean="0"/>
              <a:t>Market Participants want the Valley forecast, ERCOT will develop </a:t>
            </a:r>
            <a:r>
              <a:rPr lang="en-US" altLang="en-US" sz="2000" b="1" dirty="0"/>
              <a:t>a mechanism to provide the load forecast data to the Market in </a:t>
            </a:r>
            <a:r>
              <a:rPr lang="en-US" altLang="en-US" sz="2000" b="1" dirty="0" smtClean="0"/>
              <a:t>a report/extract</a:t>
            </a:r>
          </a:p>
          <a:p>
            <a:pPr lvl="1">
              <a:tabLst>
                <a:tab pos="5888038" algn="dec"/>
              </a:tabLst>
            </a:pPr>
            <a:r>
              <a:rPr lang="en-US" altLang="en-US" sz="2000" dirty="0" smtClean="0"/>
              <a:t>Impacts </a:t>
            </a:r>
            <a:r>
              <a:rPr lang="en-US" altLang="en-US" sz="2000" dirty="0"/>
              <a:t>ERCOT and CRs, but to a much lesser </a:t>
            </a:r>
            <a:r>
              <a:rPr lang="en-US" altLang="en-US" sz="2000" dirty="0" smtClean="0"/>
              <a:t>degree</a:t>
            </a:r>
          </a:p>
          <a:p>
            <a:pPr lvl="1">
              <a:tabLst>
                <a:tab pos="5888038" algn="dec"/>
              </a:tabLst>
            </a:pPr>
            <a:r>
              <a:rPr lang="en-US" altLang="en-US" sz="2000" dirty="0" smtClean="0"/>
              <a:t>An </a:t>
            </a:r>
            <a:r>
              <a:rPr lang="en-US" altLang="en-US" sz="2000" dirty="0"/>
              <a:t>NPRR may not be </a:t>
            </a:r>
            <a:r>
              <a:rPr lang="en-US" altLang="en-US" sz="2000" dirty="0" smtClean="0"/>
              <a:t>required</a:t>
            </a:r>
          </a:p>
          <a:p>
            <a:pPr lvl="1">
              <a:tabLst>
                <a:tab pos="5888038" algn="dec"/>
              </a:tabLst>
            </a:pPr>
            <a:endParaRPr lang="en-US" altLang="en-US" sz="2000" dirty="0" smtClean="0"/>
          </a:p>
          <a:p>
            <a:pPr>
              <a:tabLst>
                <a:tab pos="5888038" algn="dec"/>
              </a:tabLst>
            </a:pPr>
            <a:r>
              <a:rPr lang="en-US" altLang="en-US" sz="2200" b="1" dirty="0" smtClean="0"/>
              <a:t>Will work for future areas as well</a:t>
            </a:r>
          </a:p>
          <a:p>
            <a:pPr>
              <a:tabLst>
                <a:tab pos="5888038" algn="dec"/>
              </a:tabLst>
            </a:pPr>
            <a:r>
              <a:rPr lang="en-US" altLang="en-US" sz="2200" b="1" dirty="0" smtClean="0"/>
              <a:t>Option 2 was supported at RMS and PWG</a:t>
            </a:r>
          </a:p>
          <a:p>
            <a:pPr lvl="1">
              <a:tabLst>
                <a:tab pos="5888038" algn="dec"/>
              </a:tabLst>
            </a:pPr>
            <a:endParaRPr lang="en-US" alt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936307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03813" y="2797752"/>
            <a:ext cx="356927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prstClr val="white"/>
                </a:solidFill>
              </a:rPr>
              <a:t>Next Steps</a:t>
            </a:r>
          </a:p>
          <a:p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9737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991004"/>
            <a:ext cx="8229600" cy="4777498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1430338" algn="l"/>
                <a:tab pos="5888038" algn="dec"/>
              </a:tabLst>
            </a:pPr>
            <a:r>
              <a:rPr lang="en-US" sz="2200" b="1" dirty="0" smtClean="0"/>
              <a:t>Which option is preferred?</a:t>
            </a:r>
          </a:p>
          <a:p>
            <a:pPr>
              <a:tabLst>
                <a:tab pos="1430338" algn="l"/>
                <a:tab pos="5888038" algn="dec"/>
              </a:tabLst>
            </a:pPr>
            <a:endParaRPr lang="en-US" sz="2200" b="1" dirty="0" smtClean="0"/>
          </a:p>
          <a:p>
            <a:pPr>
              <a:tabLst>
                <a:tab pos="1430338" algn="l"/>
                <a:tab pos="5888038" algn="dec"/>
              </a:tabLst>
            </a:pPr>
            <a:r>
              <a:rPr lang="en-US" sz="2200" b="1" dirty="0" smtClean="0"/>
              <a:t>Do Market Participants want to receive the Valley load forecast? </a:t>
            </a:r>
          </a:p>
          <a:p>
            <a:pPr>
              <a:tabLst>
                <a:tab pos="1430338" algn="l"/>
                <a:tab pos="5888038" algn="dec"/>
              </a:tabLst>
            </a:pPr>
            <a:endParaRPr lang="en-US" sz="2200" b="1" dirty="0" smtClean="0"/>
          </a:p>
          <a:p>
            <a:pPr>
              <a:tabLst>
                <a:tab pos="5888038" algn="dec"/>
              </a:tabLst>
            </a:pPr>
            <a:endParaRPr lang="en-US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411860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03813" y="2797752"/>
            <a:ext cx="356927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prstClr val="white"/>
                </a:solidFill>
              </a:rPr>
              <a:t>Possible Options</a:t>
            </a:r>
          </a:p>
          <a:p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9828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4_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37B2BCAFE87E41B1B28FC963254B10" ma:contentTypeVersion="0" ma:contentTypeDescription="Create a new document." ma:contentTypeScope="" ma:versionID="b043b82a8de636bc1ea7cf422dd796b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78c9bce5adce976f91a2b6d4efe6f23f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nillable="true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2BD5DF2C-E38B-49F7-BC0D-EB6DBB14B6D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B6F2769-7194-4217-93D3-3AF3A4742282}">
  <ds:schemaRefs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http://purl.org/dc/terms/"/>
    <ds:schemaRef ds:uri="http://schemas.microsoft.com/office/infopath/2007/PartnerControls"/>
    <ds:schemaRef ds:uri="http://schemas.microsoft.com/office/2006/metadata/properties"/>
    <ds:schemaRef ds:uri="c34af464-7aa1-4edd-9be4-83dffc1cb926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5479</TotalTime>
  <Words>496</Words>
  <Application>Microsoft Office PowerPoint</Application>
  <PresentationFormat>On-screen Show (4:3)</PresentationFormat>
  <Paragraphs>96</Paragraphs>
  <Slides>13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3_Office Theme</vt:lpstr>
      <vt:lpstr>2_Custom Design</vt:lpstr>
      <vt:lpstr>1_Office Theme</vt:lpstr>
      <vt:lpstr>4_Office Theme</vt:lpstr>
      <vt:lpstr>PowerPoint Presentation</vt:lpstr>
      <vt:lpstr>Outline of Today’s Presentation</vt:lpstr>
      <vt:lpstr>PowerPoint Presentation</vt:lpstr>
      <vt:lpstr>Valley Load Forecast Options</vt:lpstr>
      <vt:lpstr>Valley Load Forecast Options</vt:lpstr>
      <vt:lpstr>Valley Load Forecast Options</vt:lpstr>
      <vt:lpstr>PowerPoint Presentation</vt:lpstr>
      <vt:lpstr>Next Steps</vt:lpstr>
      <vt:lpstr>PowerPoint Presentation</vt:lpstr>
      <vt:lpstr>Fundamentals</vt:lpstr>
      <vt:lpstr>Possible solutions – Option 1</vt:lpstr>
      <vt:lpstr>Possible solutions – Option 2</vt:lpstr>
      <vt:lpstr>Questions?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McKenna, Nikki</cp:lastModifiedBy>
  <cp:revision>685</cp:revision>
  <cp:lastPrinted>2015-06-01T15:38:52Z</cp:lastPrinted>
  <dcterms:created xsi:type="dcterms:W3CDTF">2010-04-12T23:12:02Z</dcterms:created>
  <dcterms:modified xsi:type="dcterms:W3CDTF">2017-03-29T15:44:57Z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0x0101000837B2BCAFE87E41B1B28FC963254B10</vt:lpwstr>
  </property>
</Properties>
</file>